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3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5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54" r:id="rId22"/>
    <p:sldId id="345" r:id="rId23"/>
    <p:sldId id="346" r:id="rId24"/>
    <p:sldId id="348" r:id="rId25"/>
    <p:sldId id="344" r:id="rId26"/>
    <p:sldId id="287" r:id="rId27"/>
    <p:sldId id="288" r:id="rId28"/>
    <p:sldId id="292" r:id="rId29"/>
    <p:sldId id="318" r:id="rId30"/>
    <p:sldId id="355" r:id="rId31"/>
    <p:sldId id="332" r:id="rId32"/>
    <p:sldId id="298" r:id="rId33"/>
    <p:sldId id="300" r:id="rId34"/>
    <p:sldId id="302" r:id="rId35"/>
    <p:sldId id="316" r:id="rId36"/>
    <p:sldId id="311" r:id="rId37"/>
    <p:sldId id="313" r:id="rId38"/>
    <p:sldId id="314" r:id="rId39"/>
    <p:sldId id="343" r:id="rId40"/>
    <p:sldId id="350" r:id="rId41"/>
    <p:sldId id="349" r:id="rId42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  <p14:sldId id="353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  <p14:sldId id="354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355"/>
            <p14:sldId id="332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80736" autoAdjust="0"/>
  </p:normalViewPr>
  <p:slideViewPr>
    <p:cSldViewPr snapToGrid="0">
      <p:cViewPr varScale="1">
        <p:scale>
          <a:sx n="90" d="100"/>
          <a:sy n="90" d="100"/>
        </p:scale>
        <p:origin x="36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06.12.2023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HALVEIS – </a:t>
            </a:r>
            <a:r>
              <a:rPr lang="en-US" dirty="0" err="1"/>
              <a:t>Sjekk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20min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9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6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type Linear or nonlinear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Exchange-needs external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Simple and fast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Co-simulation- includes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Flexible and slower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7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 (</a:t>
            </a:r>
            <a:r>
              <a:rPr lang="en-US" dirty="0" err="1"/>
              <a:t>desså</a:t>
            </a:r>
            <a:r>
              <a:rPr lang="en-US" dirty="0"/>
              <a:t> system)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signal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 step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071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8" y="3954462"/>
            <a:ext cx="4812315" cy="2706469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Perera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Repository: https://github.com/cmbNor/Advanced-Control-Implementation-with-Modelica</a:t>
            </a:r>
          </a:p>
          <a:p>
            <a:endParaRPr lang="en-US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06/12/2023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functions with one return variable</a:t>
            </a:r>
          </a:p>
          <a:p>
            <a:r>
              <a:rPr lang="en-US" dirty="0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Extended functionality and complexity</a:t>
            </a:r>
          </a:p>
          <a:p>
            <a:r>
              <a:rPr lang="en-US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Implementation with the use of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9145739" cy="308386"/>
          </a:xfrm>
        </p:spPr>
        <p:txBody>
          <a:bodyPr/>
          <a:lstStyle/>
          <a:p>
            <a:r>
              <a:rPr lang="en-US" dirty="0"/>
              <a:t>Implementation with the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07" y="1401816"/>
            <a:ext cx="8528186" cy="47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9" y="1450368"/>
            <a:ext cx="6301641" cy="4634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899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592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0634956" y="1335760"/>
            <a:ext cx="693444" cy="4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89179" cy="3734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Based on Python MPC source code from TechTeach.no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Nonlinear model</a:t>
            </a:r>
          </a:p>
          <a:p>
            <a:pPr>
              <a:lnSpc>
                <a:spcPts val="1500"/>
              </a:lnSpc>
            </a:pPr>
            <a:r>
              <a:rPr lang="en-US" dirty="0"/>
              <a:t>FMU implemented the same way as the PI example</a:t>
            </a:r>
          </a:p>
          <a:p>
            <a:pPr>
              <a:lnSpc>
                <a:spcPts val="1500"/>
              </a:lnSpc>
            </a:pPr>
            <a:r>
              <a:rPr lang="en-US" dirty="0"/>
              <a:t>FMU runs in parallel with nonlinear model of the air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General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C181FB1-D2EA-3E40-A318-933038AB32D0}"/>
              </a:ext>
            </a:extLst>
          </p:cNvPr>
          <p:cNvSpPr txBox="1">
            <a:spLocks/>
          </p:cNvSpPr>
          <p:nvPr/>
        </p:nvSpPr>
        <p:spPr>
          <a:xfrm>
            <a:off x="6258300" y="2076704"/>
            <a:ext cx="5362093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/>
              <a:t>Simulate system with doStep()</a:t>
            </a:r>
          </a:p>
          <a:p>
            <a:pPr>
              <a:lnSpc>
                <a:spcPts val="1500"/>
              </a:lnSpc>
            </a:pPr>
            <a:r>
              <a:rPr lang="en-US"/>
              <a:t>Get and set variables for each timestep in simulation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AA21-0D3A-26CA-5A26-D21F3F4EB632}"/>
              </a:ext>
            </a:extLst>
          </p:cNvPr>
          <p:cNvSpPr txBox="1"/>
          <p:nvPr/>
        </p:nvSpPr>
        <p:spPr>
          <a:xfrm>
            <a:off x="6231215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equation-based modelling language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and text based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 neutral standard for model exchange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 container and an interface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simulate and analyze dynamic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01816"/>
            <a:ext cx="8280000" cy="44622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75" y="2011842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35E685EA-FD25-DC32-D6AC-9EA7AFF2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7" y="2011843"/>
            <a:ext cx="5690823" cy="2834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of implementation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 calculations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4061610"/>
            <a:ext cx="11048781" cy="193462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Develop an external object designed to utilize FMUs in the optimization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dirty="0"/>
              <a:t>Removes the requirement for transferring the equation from Modelica to C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dirty="0"/>
              <a:t>Can perform optimization independent of model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Variables and parameters to be handled in the Modelica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1461A-6539-7336-B5EE-02EDA4A12803}"/>
              </a:ext>
            </a:extLst>
          </p:cNvPr>
          <p:cNvSpPr/>
          <p:nvPr/>
        </p:nvSpPr>
        <p:spPr>
          <a:xfrm>
            <a:off x="2737975" y="2344461"/>
            <a:ext cx="1888067" cy="64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87CE4-8A2F-A8B5-456A-965F4E5FE724}"/>
              </a:ext>
            </a:extLst>
          </p:cNvPr>
          <p:cNvSpPr/>
          <p:nvPr/>
        </p:nvSpPr>
        <p:spPr>
          <a:xfrm>
            <a:off x="5062314" y="1260728"/>
            <a:ext cx="1888067" cy="64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4E7B154-2986-3438-38D3-B9EFA847D139}"/>
              </a:ext>
            </a:extLst>
          </p:cNvPr>
          <p:cNvCxnSpPr>
            <a:stCxn id="15" idx="0"/>
            <a:endCxn id="16" idx="1"/>
          </p:cNvCxnSpPr>
          <p:nvPr/>
        </p:nvCxnSpPr>
        <p:spPr>
          <a:xfrm rot="5400000" flipH="1" flipV="1">
            <a:off x="3991674" y="1273822"/>
            <a:ext cx="760975" cy="13803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6282D-FA40-B900-6E56-A5C62B52F3DF}"/>
              </a:ext>
            </a:extLst>
          </p:cNvPr>
          <p:cNvSpPr/>
          <p:nvPr/>
        </p:nvSpPr>
        <p:spPr>
          <a:xfrm>
            <a:off x="7386656" y="2344461"/>
            <a:ext cx="1888067" cy="6455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function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2917F12-BF6D-E964-47E0-3455CC088A32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6950381" y="1583486"/>
            <a:ext cx="1380309" cy="7609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36D1ED-1546-E76B-4099-DD9E60ACEF87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>
            <a:off x="4626042" y="2667219"/>
            <a:ext cx="27606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BC10C7-573D-61BB-F019-B8B3A7CF08F9}"/>
              </a:ext>
            </a:extLst>
          </p:cNvPr>
          <p:cNvCxnSpPr>
            <a:stCxn id="18" idx="2"/>
            <a:endCxn id="15" idx="2"/>
          </p:cNvCxnSpPr>
          <p:nvPr/>
        </p:nvCxnSpPr>
        <p:spPr>
          <a:xfrm rot="5400000">
            <a:off x="6006350" y="665637"/>
            <a:ext cx="12700" cy="4648681"/>
          </a:xfrm>
          <a:prstGeom prst="bentConnector3">
            <a:avLst>
              <a:gd name="adj1" fmla="val 466666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0AB4FE-BA4B-2F7F-31CE-1A5AA2453442}"/>
              </a:ext>
            </a:extLst>
          </p:cNvPr>
          <p:cNvSpPr txBox="1"/>
          <p:nvPr/>
        </p:nvSpPr>
        <p:spPr>
          <a:xfrm>
            <a:off x="2998206" y="1147444"/>
            <a:ext cx="13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FMU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F4295F-34A5-6E47-C40E-7013B70292E2}"/>
              </a:ext>
            </a:extLst>
          </p:cNvPr>
          <p:cNvSpPr txBox="1"/>
          <p:nvPr/>
        </p:nvSpPr>
        <p:spPr>
          <a:xfrm>
            <a:off x="8337041" y="1721578"/>
            <a:ext cx="13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FMU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155FE9-7300-295B-AA3B-DAA548F2631A}"/>
              </a:ext>
            </a:extLst>
          </p:cNvPr>
          <p:cNvSpPr txBox="1"/>
          <p:nvPr/>
        </p:nvSpPr>
        <p:spPr>
          <a:xfrm>
            <a:off x="4697450" y="2636494"/>
            <a:ext cx="263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A84FD9-9465-9BAA-1414-D73F8695304C}"/>
              </a:ext>
            </a:extLst>
          </p:cNvPr>
          <p:cNvSpPr txBox="1"/>
          <p:nvPr/>
        </p:nvSpPr>
        <p:spPr>
          <a:xfrm>
            <a:off x="4697450" y="3551410"/>
            <a:ext cx="263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 results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2D02-067C-8D5E-E223-F59AF709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1A3210-A545-91C4-8529-D63049B45AE2}"/>
              </a:ext>
            </a:extLst>
          </p:cNvPr>
          <p:cNvSpPr/>
          <p:nvPr/>
        </p:nvSpPr>
        <p:spPr>
          <a:xfrm>
            <a:off x="2827627" y="3056466"/>
            <a:ext cx="1888067" cy="778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4627F3-E65C-AB58-16EB-6E1D53D5A2ED}"/>
              </a:ext>
            </a:extLst>
          </p:cNvPr>
          <p:cNvSpPr/>
          <p:nvPr/>
        </p:nvSpPr>
        <p:spPr>
          <a:xfrm>
            <a:off x="5151966" y="1972733"/>
            <a:ext cx="1888067" cy="778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396EC40-6074-C43E-84FE-9860BC4801BA}"/>
              </a:ext>
            </a:extLst>
          </p:cNvPr>
          <p:cNvCxnSpPr>
            <a:stCxn id="3" idx="0"/>
            <a:endCxn id="4" idx="1"/>
          </p:cNvCxnSpPr>
          <p:nvPr/>
        </p:nvCxnSpPr>
        <p:spPr>
          <a:xfrm rot="5400000" flipH="1" flipV="1">
            <a:off x="4114680" y="2019181"/>
            <a:ext cx="694266" cy="13803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1A57E8-225C-4104-A489-2D4A8DD978B8}"/>
              </a:ext>
            </a:extLst>
          </p:cNvPr>
          <p:cNvSpPr/>
          <p:nvPr/>
        </p:nvSpPr>
        <p:spPr>
          <a:xfrm>
            <a:off x="7476308" y="3056466"/>
            <a:ext cx="1888067" cy="778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function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93908C3-4251-0431-8615-0D6DF73CF269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7040033" y="2362200"/>
            <a:ext cx="1380309" cy="6942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F5CA0E-2BF1-2603-E110-407D232E602B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4715694" y="3445933"/>
            <a:ext cx="27606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24A7238-6613-A934-672F-E553E39D9A24}"/>
              </a:ext>
            </a:extLst>
          </p:cNvPr>
          <p:cNvCxnSpPr>
            <a:stCxn id="7" idx="2"/>
            <a:endCxn id="3" idx="2"/>
          </p:cNvCxnSpPr>
          <p:nvPr/>
        </p:nvCxnSpPr>
        <p:spPr>
          <a:xfrm rot="5400000">
            <a:off x="6096002" y="1511060"/>
            <a:ext cx="12700" cy="4648681"/>
          </a:xfrm>
          <a:prstGeom prst="bentConnector3">
            <a:avLst>
              <a:gd name="adj1" fmla="val 72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FF1D4D-4F98-732D-F462-C6D1811280F4}"/>
              </a:ext>
            </a:extLst>
          </p:cNvPr>
          <p:cNvSpPr txBox="1"/>
          <p:nvPr/>
        </p:nvSpPr>
        <p:spPr>
          <a:xfrm>
            <a:off x="3087858" y="1992867"/>
            <a:ext cx="13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FMU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CEAA8-B7AD-43A6-24FB-265BE556AB4F}"/>
              </a:ext>
            </a:extLst>
          </p:cNvPr>
          <p:cNvSpPr txBox="1"/>
          <p:nvPr/>
        </p:nvSpPr>
        <p:spPr>
          <a:xfrm>
            <a:off x="8426693" y="2567001"/>
            <a:ext cx="13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FMU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00EB3-903D-AF22-5A63-7C9ADA798E8C}"/>
              </a:ext>
            </a:extLst>
          </p:cNvPr>
          <p:cNvSpPr txBox="1"/>
          <p:nvPr/>
        </p:nvSpPr>
        <p:spPr>
          <a:xfrm>
            <a:off x="4787102" y="3481917"/>
            <a:ext cx="263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3522A-5610-4356-90A8-F99236F82647}"/>
              </a:ext>
            </a:extLst>
          </p:cNvPr>
          <p:cNvSpPr txBox="1"/>
          <p:nvPr/>
        </p:nvSpPr>
        <p:spPr>
          <a:xfrm>
            <a:off x="4787102" y="4744217"/>
            <a:ext cx="263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 results</a:t>
            </a:r>
          </a:p>
        </p:txBody>
      </p:sp>
    </p:spTree>
    <p:extLst>
      <p:ext uri="{BB962C8B-B14F-4D97-AF65-F5344CB8AC3E}">
        <p14:creationId xmlns:p14="http://schemas.microsoft.com/office/powerpoint/2010/main" val="624382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345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6" y="2137422"/>
            <a:ext cx="6680207" cy="35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FMI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2024911"/>
            <a:ext cx="8280000" cy="30113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497DE599-6E25-1E0B-4C85-6807A2417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65" y="4616110"/>
            <a:ext cx="5457337" cy="19847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3B6F8-2A78-28AD-4239-56BE7B3A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9" y="1519369"/>
            <a:ext cx="8496000" cy="29791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0236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4100</TotalTime>
  <Words>1398</Words>
  <Application>Microsoft Office PowerPoint</Application>
  <PresentationFormat>Widescreen</PresentationFormat>
  <Paragraphs>318</Paragraphs>
  <Slides>38</Slides>
  <Notes>19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PowerPoint Presentation</vt:lpstr>
      <vt:lpstr>Introduction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  <vt:lpstr>FMU of Air Heater with PI-controller in Python</vt:lpstr>
      <vt:lpstr>FMU of Air Heater with PI-controller in Python</vt:lpstr>
      <vt:lpstr>FMU of Air Heater with PI-controller in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45</cp:revision>
  <dcterms:created xsi:type="dcterms:W3CDTF">2023-10-30T12:32:41Z</dcterms:created>
  <dcterms:modified xsi:type="dcterms:W3CDTF">2023-12-06T16:12:50Z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